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3"/>
  </p:notesMasterIdLst>
  <p:sldIdLst>
    <p:sldId id="389" r:id="rId2"/>
    <p:sldId id="257" r:id="rId3"/>
    <p:sldId id="258" r:id="rId4"/>
    <p:sldId id="259" r:id="rId5"/>
    <p:sldId id="260" r:id="rId6"/>
    <p:sldId id="297" r:id="rId7"/>
    <p:sldId id="299" r:id="rId8"/>
    <p:sldId id="298" r:id="rId9"/>
    <p:sldId id="301" r:id="rId10"/>
    <p:sldId id="302" r:id="rId11"/>
    <p:sldId id="304" r:id="rId12"/>
    <p:sldId id="308" r:id="rId13"/>
    <p:sldId id="305" r:id="rId14"/>
    <p:sldId id="310" r:id="rId15"/>
    <p:sldId id="311" r:id="rId16"/>
    <p:sldId id="306" r:id="rId17"/>
    <p:sldId id="309" r:id="rId18"/>
    <p:sldId id="312" r:id="rId19"/>
    <p:sldId id="313" r:id="rId20"/>
    <p:sldId id="314" r:id="rId21"/>
    <p:sldId id="387" r:id="rId22"/>
  </p:sldIdLst>
  <p:sldSz cx="9144000" cy="5143500" type="screen16x9"/>
  <p:notesSz cx="6858000" cy="9144000"/>
  <p:embeddedFontLst>
    <p:embeddedFont>
      <p:font typeface="Advent Pro SemiBold" pitchFamily="2" charset="77"/>
      <p:regular r:id="rId24"/>
      <p:bold r:id="rId25"/>
      <p:italic r:id="rId26"/>
      <p:boldItalic r:id="rId27"/>
    </p:embeddedFont>
    <p:embeddedFont>
      <p:font typeface="Fira Sans Condensed Medium" panose="020F0502020204030204" pitchFamily="34" charset="0"/>
      <p:regular r:id="rId28"/>
      <p:bold r:id="rId29"/>
      <p:italic r:id="rId30"/>
      <p:boldItalic r:id="rId31"/>
    </p:embeddedFont>
    <p:embeddedFont>
      <p:font typeface="Fira Sans Extra Condensed Medium" panose="020B0603050000020004" pitchFamily="34" charset="0"/>
      <p:regular r:id="rId32"/>
      <p:bold r:id="rId33"/>
      <p:italic r:id="rId34"/>
      <p:boldItalic r:id="rId35"/>
    </p:embeddedFont>
    <p:embeddedFont>
      <p:font typeface="Maven Pro" pitchFamily="2" charset="77"/>
      <p:regular r:id="rId36"/>
      <p:bold r:id="rId37"/>
    </p:embeddedFont>
    <p:embeddedFont>
      <p:font typeface="Nunito Light" pitchFamily="2" charset="77"/>
      <p:regular r:id="rId38"/>
      <p:italic r:id="rId39"/>
    </p:embeddedFont>
    <p:embeddedFont>
      <p:font typeface="Share Tech" pitchFamily="2" charset="77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1BFBE4-C2F0-4495-B120-9A53B9B1BF13}">
  <a:tblStyle styleId="{8D1BFBE4-C2F0-4495-B120-9A53B9B1BF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94"/>
  </p:normalViewPr>
  <p:slideViewPr>
    <p:cSldViewPr snapToGrid="0">
      <p:cViewPr varScale="1">
        <p:scale>
          <a:sx n="129" d="100"/>
          <a:sy n="129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438003"/>
            <a:ext cx="3908700" cy="25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2069712"/>
            <a:ext cx="3908700" cy="19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3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3977700" y="0"/>
            <a:ext cx="5166299" cy="3349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CA" sz="2800" dirty="0"/>
              <a:t>Welcome to Predictive Modeling</a:t>
            </a:r>
            <a:r>
              <a:rPr lang="en-CA" sz="2000" dirty="0"/>
              <a:t>: </a:t>
            </a:r>
            <a:br>
              <a:rPr lang="en-CA" sz="2000" dirty="0"/>
            </a:br>
            <a:r>
              <a:rPr lang="en-CA" sz="2000" dirty="0">
                <a:solidFill>
                  <a:srgbClr val="00B0F0"/>
                </a:solidFill>
              </a:rPr>
              <a:t>Evaluating Graduation Outcomes for College Students</a:t>
            </a:r>
            <a:br>
              <a:rPr lang="en-CA" sz="2000" dirty="0"/>
            </a:br>
            <a:br>
              <a:rPr lang="en-CA" sz="2000" dirty="0"/>
            </a:br>
            <a:r>
              <a:rPr lang="en-CA" sz="2000" dirty="0">
                <a:solidFill>
                  <a:srgbClr val="FFFF00"/>
                </a:solidFill>
              </a:rPr>
              <a:t>OESON</a:t>
            </a:r>
            <a:endParaRPr lang="en-CA" sz="3000" b="0" dirty="0">
              <a:solidFill>
                <a:srgbClr val="FFFF00"/>
              </a:solidFill>
            </a:endParaRPr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0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4303643" y="3786500"/>
            <a:ext cx="4253947" cy="606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>
                <a:solidFill>
                  <a:srgbClr val="92D050"/>
                </a:solidFill>
              </a:rPr>
              <a:t>Presented by : Adan Abdullahi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1233-D86F-EA75-822C-F1FC5270F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35" y="159025"/>
            <a:ext cx="5153822" cy="763325"/>
          </a:xfrm>
        </p:spPr>
        <p:txBody>
          <a:bodyPr/>
          <a:lstStyle/>
          <a:p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Enhancing Data Quality: Outlier Removal and Data Refinement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B98F0-70DD-9D8A-ABC1-B5723AD68B46}"/>
              </a:ext>
            </a:extLst>
          </p:cNvPr>
          <p:cNvSpPr txBox="1"/>
          <p:nvPr/>
        </p:nvSpPr>
        <p:spPr>
          <a:xfrm>
            <a:off x="357808" y="1009816"/>
            <a:ext cx="581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After removing outliers from the dataset, we are left with a more refined and cleaner dataset for analysis.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7FF9E-B811-FA60-32DA-65A62A217DB7}"/>
              </a:ext>
            </a:extLst>
          </p:cNvPr>
          <p:cNvSpPr txBox="1"/>
          <p:nvPr/>
        </p:nvSpPr>
        <p:spPr>
          <a:xfrm>
            <a:off x="357808" y="1757238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distribution of the 'Target' classes has been updated, providing a more accurate representation of the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76BEF-4363-B776-F5EC-0BB85C147F4D}"/>
              </a:ext>
            </a:extLst>
          </p:cNvPr>
          <p:cNvSpPr txBox="1"/>
          <p:nvPr/>
        </p:nvSpPr>
        <p:spPr>
          <a:xfrm>
            <a:off x="294199" y="2504660"/>
            <a:ext cx="623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'Target' classes now have a more balanced distribution, which can improve the performance of machine learning models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48E28-10BD-D0A0-F8DE-628C87F4BD4B}"/>
              </a:ext>
            </a:extLst>
          </p:cNvPr>
          <p:cNvSpPr txBox="1"/>
          <p:nvPr/>
        </p:nvSpPr>
        <p:spPr>
          <a:xfrm>
            <a:off x="222637" y="3085106"/>
            <a:ext cx="72913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Outliers, which may have skewed the analysis and predictions, have been successfully identified and removed from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 the outliers eliminated, the dataset is better prepared for further data preprocessing and the development of predictive models.</a:t>
            </a:r>
          </a:p>
        </p:txBody>
      </p:sp>
      <p:pic>
        <p:nvPicPr>
          <p:cNvPr id="10" name="Picture 9" descr="A graph of a number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79955325-B365-F65C-BB0B-C3AC3259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601" y="35452"/>
            <a:ext cx="2973789" cy="227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4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3;p27">
            <a:extLst>
              <a:ext uri="{FF2B5EF4-FFF2-40B4-BE49-F238E27FC236}">
                <a16:creationId xmlns:a16="http://schemas.microsoft.com/office/drawing/2014/main" id="{730934DC-9FF0-FBE9-5B0B-B34D304D4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0907" y="964096"/>
            <a:ext cx="2545793" cy="7560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dirty="0"/>
              <a:t>Pre-processing</a:t>
            </a:r>
            <a:br>
              <a:rPr lang="en-CA" dirty="0"/>
            </a:br>
            <a:endParaRPr lang="en-US" dirty="0"/>
          </a:p>
        </p:txBody>
      </p:sp>
      <p:sp>
        <p:nvSpPr>
          <p:cNvPr id="5" name="Google Shape;483;p27">
            <a:extLst>
              <a:ext uri="{FF2B5EF4-FFF2-40B4-BE49-F238E27FC236}">
                <a16:creationId xmlns:a16="http://schemas.microsoft.com/office/drawing/2014/main" id="{19975FB0-6583-760F-1640-499A60B584CE}"/>
              </a:ext>
            </a:extLst>
          </p:cNvPr>
          <p:cNvSpPr/>
          <p:nvPr/>
        </p:nvSpPr>
        <p:spPr>
          <a:xfrm>
            <a:off x="1773870" y="1040715"/>
            <a:ext cx="949452" cy="5802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491;p27">
            <a:extLst>
              <a:ext uri="{FF2B5EF4-FFF2-40B4-BE49-F238E27FC236}">
                <a16:creationId xmlns:a16="http://schemas.microsoft.com/office/drawing/2014/main" id="{AF550F79-A704-DB75-FC90-66EF2ED8FCEC}"/>
              </a:ext>
            </a:extLst>
          </p:cNvPr>
          <p:cNvGrpSpPr/>
          <p:nvPr/>
        </p:nvGrpSpPr>
        <p:grpSpPr>
          <a:xfrm>
            <a:off x="1958567" y="1040715"/>
            <a:ext cx="577210" cy="580282"/>
            <a:chOff x="3095745" y="3805393"/>
            <a:chExt cx="352840" cy="354717"/>
          </a:xfrm>
        </p:grpSpPr>
        <p:sp>
          <p:nvSpPr>
            <p:cNvPr id="7" name="Google Shape;492;p27">
              <a:extLst>
                <a:ext uri="{FF2B5EF4-FFF2-40B4-BE49-F238E27FC236}">
                  <a16:creationId xmlns:a16="http://schemas.microsoft.com/office/drawing/2014/main" id="{0FDF944B-8A67-61B6-76EB-AEF437A11EE0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93;p27">
              <a:extLst>
                <a:ext uri="{FF2B5EF4-FFF2-40B4-BE49-F238E27FC236}">
                  <a16:creationId xmlns:a16="http://schemas.microsoft.com/office/drawing/2014/main" id="{3404C169-A332-BB93-8608-EDCCC1C2F6E9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4;p27">
              <a:extLst>
                <a:ext uri="{FF2B5EF4-FFF2-40B4-BE49-F238E27FC236}">
                  <a16:creationId xmlns:a16="http://schemas.microsoft.com/office/drawing/2014/main" id="{C7562CF0-F598-08E9-BB0B-5454495CB256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95;p27">
              <a:extLst>
                <a:ext uri="{FF2B5EF4-FFF2-40B4-BE49-F238E27FC236}">
                  <a16:creationId xmlns:a16="http://schemas.microsoft.com/office/drawing/2014/main" id="{BCF015C1-BD19-EC09-5750-5AA6A9A7CEEB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96;p27">
              <a:extLst>
                <a:ext uri="{FF2B5EF4-FFF2-40B4-BE49-F238E27FC236}">
                  <a16:creationId xmlns:a16="http://schemas.microsoft.com/office/drawing/2014/main" id="{F324D0A0-95DE-C92E-8267-E7B9FFCB1053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97;p27">
              <a:extLst>
                <a:ext uri="{FF2B5EF4-FFF2-40B4-BE49-F238E27FC236}">
                  <a16:creationId xmlns:a16="http://schemas.microsoft.com/office/drawing/2014/main" id="{6C62D02D-5E6E-FBAC-8BEA-07E48C63408D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Google Shape;486;p27">
            <a:extLst>
              <a:ext uri="{FF2B5EF4-FFF2-40B4-BE49-F238E27FC236}">
                <a16:creationId xmlns:a16="http://schemas.microsoft.com/office/drawing/2014/main" id="{8CFE1B6F-3EDF-1191-143A-43EB7CE2FBA8}"/>
              </a:ext>
            </a:extLst>
          </p:cNvPr>
          <p:cNvCxnSpPr/>
          <p:nvPr/>
        </p:nvCxnSpPr>
        <p:spPr>
          <a:xfrm rot="10800000" flipH="1" flipV="1">
            <a:off x="1716408" y="1262961"/>
            <a:ext cx="83459" cy="1317919"/>
          </a:xfrm>
          <a:prstGeom prst="bentConnector3">
            <a:avLst>
              <a:gd name="adj1" fmla="val -27390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24CC5A-3AF6-D398-7238-EE7B65AAE8C0}"/>
              </a:ext>
            </a:extLst>
          </p:cNvPr>
          <p:cNvSpPr txBox="1"/>
          <p:nvPr/>
        </p:nvSpPr>
        <p:spPr>
          <a:xfrm>
            <a:off x="1864053" y="2279362"/>
            <a:ext cx="671724" cy="5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C000"/>
                </a:solidFill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47151-F543-A39D-AFAD-5CED81563552}"/>
              </a:ext>
            </a:extLst>
          </p:cNvPr>
          <p:cNvSpPr txBox="1"/>
          <p:nvPr/>
        </p:nvSpPr>
        <p:spPr>
          <a:xfrm>
            <a:off x="3108274" y="2417861"/>
            <a:ext cx="3499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0" i="0" dirty="0">
                <a:solidFill>
                  <a:srgbClr val="92D050"/>
                </a:solidFill>
                <a:effectLst/>
                <a:latin typeface="Söhne"/>
              </a:rPr>
              <a:t>Feature Scaling or data normalization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FF345-B44D-FEB9-14A7-A95ECA753C98}"/>
              </a:ext>
            </a:extLst>
          </p:cNvPr>
          <p:cNvSpPr txBox="1"/>
          <p:nvPr/>
        </p:nvSpPr>
        <p:spPr>
          <a:xfrm>
            <a:off x="591104" y="2999048"/>
            <a:ext cx="6579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provided dataset output has undergone normalization, a critical step in data preprocessing.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94011-C26D-3F50-1A49-7DF0DB66C438}"/>
              </a:ext>
            </a:extLst>
          </p:cNvPr>
          <p:cNvSpPr txBox="1"/>
          <p:nvPr/>
        </p:nvSpPr>
        <p:spPr>
          <a:xfrm>
            <a:off x="591104" y="3532018"/>
            <a:ext cx="6579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Normalization scales the values within a uniform range of 0 to 1, enabling machine learning models to interpret and compare attributes consistently.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D0A97-4611-D321-E7A8-7A145F0D8920}"/>
              </a:ext>
            </a:extLst>
          </p:cNvPr>
          <p:cNvSpPr txBox="1"/>
          <p:nvPr/>
        </p:nvSpPr>
        <p:spPr>
          <a:xfrm>
            <a:off x="591104" y="4064988"/>
            <a:ext cx="5569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ensures a more reliable and robust performance in predictive modeling and data analysis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C17DBCF8-34E9-94DA-ED3E-D1B1ECB6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548" y="1"/>
            <a:ext cx="3499951" cy="8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7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C4C1-6DE5-2120-6C7D-C9E80F914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6199418" cy="721386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Visualizing Student Outcome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37292-ED64-1241-2B91-340A0925FCC5}"/>
              </a:ext>
            </a:extLst>
          </p:cNvPr>
          <p:cNvSpPr txBox="1"/>
          <p:nvPr/>
        </p:nvSpPr>
        <p:spPr>
          <a:xfrm>
            <a:off x="228601" y="1143000"/>
            <a:ext cx="7166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count plot visually represents the distribution of student outcomes within the dataset, providing an overview of the proportions of "Dropout," "Graduate," and "Enrolled" students.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1AC6A-1C53-77A5-3E1B-3AF9124927DD}"/>
              </a:ext>
            </a:extLst>
          </p:cNvPr>
          <p:cNvSpPr txBox="1"/>
          <p:nvPr/>
        </p:nvSpPr>
        <p:spPr>
          <a:xfrm>
            <a:off x="228601" y="1871725"/>
            <a:ext cx="5834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x-axis labels have been set to clearly indicate the three outcome categories: "Dropout," "Graduate," and "Enrolled," enhancing the interpretability of the plot.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77446-7D09-6F9E-872C-93BEB0DD4C73}"/>
              </a:ext>
            </a:extLst>
          </p:cNvPr>
          <p:cNvSpPr txBox="1"/>
          <p:nvPr/>
        </p:nvSpPr>
        <p:spPr>
          <a:xfrm>
            <a:off x="228601" y="2759475"/>
            <a:ext cx="5446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By observing the count plot, we can easily identify the balance or imbalance in the dataset with respect to the different student outcomes.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33D299-F924-1FD1-3DB2-55C949A0AB08}"/>
              </a:ext>
            </a:extLst>
          </p:cNvPr>
          <p:cNvSpPr txBox="1"/>
          <p:nvPr/>
        </p:nvSpPr>
        <p:spPr>
          <a:xfrm>
            <a:off x="228601" y="3511730"/>
            <a:ext cx="4850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plot serves as a foundational step in the exploratory data analysis process, helping us gain insights into the data distribution.</a:t>
            </a:r>
          </a:p>
        </p:txBody>
      </p:sp>
      <p:pic>
        <p:nvPicPr>
          <p:cNvPr id="9" name="Picture 8" descr="A graph of a bar chart&#10;&#10;Description automatically generated">
            <a:extLst>
              <a:ext uri="{FF2B5EF4-FFF2-40B4-BE49-F238E27FC236}">
                <a16:creationId xmlns:a16="http://schemas.microsoft.com/office/drawing/2014/main" id="{EED2412E-CDDF-37C2-8F15-FC682E3B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928" y="2102418"/>
            <a:ext cx="3533090" cy="23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82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A251-D197-5E5E-7230-FAACC422EE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Encoding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98A40-5087-7444-F729-75FDB9C02147}"/>
              </a:ext>
            </a:extLst>
          </p:cNvPr>
          <p:cNvSpPr txBox="1"/>
          <p:nvPr/>
        </p:nvSpPr>
        <p:spPr>
          <a:xfrm>
            <a:off x="168965" y="938333"/>
            <a:ext cx="84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encoding is the process of converting data from one format or representation to another format.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A703C-F729-051A-98AB-E9F1E8196245}"/>
              </a:ext>
            </a:extLst>
          </p:cNvPr>
          <p:cNvSpPr txBox="1"/>
          <p:nvPr/>
        </p:nvSpPr>
        <p:spPr>
          <a:xfrm>
            <a:off x="347869" y="1351722"/>
            <a:ext cx="7553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         Label Encoding: </a:t>
            </a:r>
            <a:r>
              <a:rPr lang="en-US" dirty="0">
                <a:solidFill>
                  <a:schemeClr val="bg1"/>
                </a:solidFill>
              </a:rPr>
              <a:t>assigns unique numerical labels to categories within a categorical variable, typically used for categorical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8A9E4-47BA-EDA3-7816-11E34FFECE41}"/>
              </a:ext>
            </a:extLst>
          </p:cNvPr>
          <p:cNvSpPr txBox="1"/>
          <p:nvPr/>
        </p:nvSpPr>
        <p:spPr>
          <a:xfrm>
            <a:off x="248478" y="2109184"/>
            <a:ext cx="5303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 Encoder converted 'Target' into binary values (0 and 1).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0811-0B03-202C-9031-7A8FF14410B8}"/>
              </a:ext>
            </a:extLst>
          </p:cNvPr>
          <p:cNvSpPr txBox="1"/>
          <p:nvPr/>
        </p:nvSpPr>
        <p:spPr>
          <a:xfrm>
            <a:off x="337929" y="2726539"/>
            <a:ext cx="501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Numeric format suits binary classification tasks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C1D94-B22C-7440-1966-7F1E3F8BF9AA}"/>
              </a:ext>
            </a:extLst>
          </p:cNvPr>
          <p:cNvSpPr txBox="1"/>
          <p:nvPr/>
        </p:nvSpPr>
        <p:spPr>
          <a:xfrm>
            <a:off x="248478" y="3087825"/>
            <a:ext cx="5903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'Target' is now ideal for training binary classification models.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AD40E-2AF8-C183-02E3-0DE63A71933E}"/>
              </a:ext>
            </a:extLst>
          </p:cNvPr>
          <p:cNvSpPr txBox="1"/>
          <p:nvPr/>
        </p:nvSpPr>
        <p:spPr>
          <a:xfrm>
            <a:off x="248478" y="3578136"/>
            <a:ext cx="4931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Simplifies handling categorical data in machine learning.</a:t>
            </a:r>
          </a:p>
        </p:txBody>
      </p:sp>
      <p:pic>
        <p:nvPicPr>
          <p:cNvPr id="12" name="Picture 1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471DCCE-DD98-F890-C92A-7ABCAEF8A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506" y="1842678"/>
            <a:ext cx="3532163" cy="818991"/>
          </a:xfrm>
          <a:prstGeom prst="rect">
            <a:avLst/>
          </a:prstGeom>
        </p:spPr>
      </p:pic>
      <p:pic>
        <p:nvPicPr>
          <p:cNvPr id="14" name="Picture 13" descr="A screenshot of a white sheet with black text&#10;&#10;Description automatically generated">
            <a:extLst>
              <a:ext uri="{FF2B5EF4-FFF2-40B4-BE49-F238E27FC236}">
                <a16:creationId xmlns:a16="http://schemas.microsoft.com/office/drawing/2014/main" id="{1B69B418-4029-E261-BB68-E31C79D9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507" y="2747105"/>
            <a:ext cx="3532164" cy="9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4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5BD5E-1B2D-5815-C683-50F94A7B7568}"/>
              </a:ext>
            </a:extLst>
          </p:cNvPr>
          <p:cNvSpPr txBox="1"/>
          <p:nvPr/>
        </p:nvSpPr>
        <p:spPr>
          <a:xfrm>
            <a:off x="69574" y="944218"/>
            <a:ext cx="664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Imbalance: The class distribution plot reveals a notable data imbalance among different student categories.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C24BA-4F1C-90B0-8784-38834ADF6BFE}"/>
              </a:ext>
            </a:extLst>
          </p:cNvPr>
          <p:cNvSpPr txBox="1"/>
          <p:nvPr/>
        </p:nvSpPr>
        <p:spPr>
          <a:xfrm>
            <a:off x="69574" y="1527433"/>
            <a:ext cx="5874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dataset consists of 1,421 "Dropout" records, 794 "Graduate" records, and 2,209 "Enrolled" records.</a:t>
            </a:r>
          </a:p>
        </p:txBody>
      </p:sp>
      <p:pic>
        <p:nvPicPr>
          <p:cNvPr id="10" name="Picture 9" descr="A graph of a bar chart&#10;&#10;Description automatically generated">
            <a:extLst>
              <a:ext uri="{FF2B5EF4-FFF2-40B4-BE49-F238E27FC236}">
                <a16:creationId xmlns:a16="http://schemas.microsoft.com/office/drawing/2014/main" id="{1BFC8E6A-7253-018E-EB55-C3EDB434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191" y="0"/>
            <a:ext cx="2643809" cy="2026422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tx1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E554B-4B48-C325-E972-4B791BF07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660" y="113501"/>
            <a:ext cx="5245262" cy="741264"/>
          </a:xfrm>
        </p:spPr>
        <p:txBody>
          <a:bodyPr/>
          <a:lstStyle/>
          <a:p>
            <a:r>
              <a:rPr lang="en-US" sz="2000" dirty="0">
                <a:solidFill>
                  <a:srgbClr val="FFFF00"/>
                </a:solidFill>
              </a:rPr>
              <a:t>Analyzing Student Data - Class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11A6B-D3A7-6CB6-F46E-BE9075F3214F}"/>
              </a:ext>
            </a:extLst>
          </p:cNvPr>
          <p:cNvSpPr txBox="1"/>
          <p:nvPr/>
        </p:nvSpPr>
        <p:spPr>
          <a:xfrm>
            <a:off x="69574" y="2202418"/>
            <a:ext cx="6281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Enrollment Prevalence: The "Enrolled" category significantly outnumbers "Dropout" and "Graduate" categories, indicating a larger population of enrolled students in the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D13EA-0E8C-525A-2D87-0095EEEBD3DE}"/>
              </a:ext>
            </a:extLst>
          </p:cNvPr>
          <p:cNvSpPr txBox="1"/>
          <p:nvPr/>
        </p:nvSpPr>
        <p:spPr>
          <a:xfrm>
            <a:off x="69574" y="3092847"/>
            <a:ext cx="5595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Challenges and Considerations: Addressing data imbalance is vital when applying machine learning algorithms to ensure equitable model performance, given the disparities among the classes.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BFDDD-94F6-E629-C1F0-F860B7C824CD}"/>
              </a:ext>
            </a:extLst>
          </p:cNvPr>
          <p:cNvSpPr txBox="1"/>
          <p:nvPr/>
        </p:nvSpPr>
        <p:spPr>
          <a:xfrm>
            <a:off x="198782" y="4046954"/>
            <a:ext cx="5337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Potential Bias: The skewed distribution may introduce bias in model predictions, necessitating techniques like resampling or reweighting to handle the varying class sizes.</a:t>
            </a:r>
          </a:p>
        </p:txBody>
      </p:sp>
    </p:spTree>
    <p:extLst>
      <p:ext uri="{BB962C8B-B14F-4D97-AF65-F5344CB8AC3E}">
        <p14:creationId xmlns:p14="http://schemas.microsoft.com/office/powerpoint/2010/main" val="162507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1F82-5B12-3C7E-F89F-7A43D7F44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Student Category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00156-2B28-5FB8-4308-6316EC2FE786}"/>
              </a:ext>
            </a:extLst>
          </p:cNvPr>
          <p:cNvSpPr txBox="1"/>
          <p:nvPr/>
        </p:nvSpPr>
        <p:spPr>
          <a:xfrm>
            <a:off x="108604" y="989475"/>
            <a:ext cx="5834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Dropout: Higher "Application mode" scores and more "Father's qualification." Most are not "Scholarship holders," and a significant portion are "Debtors."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4770B-24F4-1709-A811-37192A96C0A3}"/>
              </a:ext>
            </a:extLst>
          </p:cNvPr>
          <p:cNvSpPr txBox="1"/>
          <p:nvPr/>
        </p:nvSpPr>
        <p:spPr>
          <a:xfrm>
            <a:off x="108604" y="1742365"/>
            <a:ext cx="5834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Enrolled: Varied "Father's occupation" and higher "Tuition fees up to date." Mix of "Scholarship holders" and a significant percentage are "Displaced."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02FE3-46AB-6DBF-4257-621ADFBCD8B4}"/>
              </a:ext>
            </a:extLst>
          </p:cNvPr>
          <p:cNvSpPr txBox="1"/>
          <p:nvPr/>
        </p:nvSpPr>
        <p:spPr>
          <a:xfrm>
            <a:off x="108604" y="2571750"/>
            <a:ext cx="5456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Graduate: Higher "Marital status," lower likelihood of "Educational special needs." Most are not "Debtors" and have diverse "Course" preferences.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AA77D-9707-DA61-54C0-5C1ABB57803A}"/>
              </a:ext>
            </a:extLst>
          </p:cNvPr>
          <p:cNvSpPr txBox="1"/>
          <p:nvPr/>
        </p:nvSpPr>
        <p:spPr>
          <a:xfrm>
            <a:off x="108604" y="3362643"/>
            <a:ext cx="5456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Utilization: These insights guide tailored support and interventions for each student category, enhancing educational experiences.</a:t>
            </a:r>
          </a:p>
        </p:txBody>
      </p:sp>
      <p:pic>
        <p:nvPicPr>
          <p:cNvPr id="8" name="Picture 7" descr="A group of bar graphs&#10;&#10;Description automatically generated with medium confidence">
            <a:extLst>
              <a:ext uri="{FF2B5EF4-FFF2-40B4-BE49-F238E27FC236}">
                <a16:creationId xmlns:a16="http://schemas.microsoft.com/office/drawing/2014/main" id="{8A163D63-9D87-7354-CF78-577313D0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746" y="0"/>
            <a:ext cx="3195809" cy="21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0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2AD8-CF96-0FC9-7140-0FECC1B96E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FFFF00"/>
                </a:solidFill>
                <a:effectLst/>
                <a:latin typeface="Söhne"/>
              </a:rPr>
              <a:t>Separate X Data and Y Data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4CE7C-6EDF-78BD-1D09-F590434FA3E8}"/>
              </a:ext>
            </a:extLst>
          </p:cNvPr>
          <p:cNvSpPr txBox="1"/>
          <p:nvPr/>
        </p:nvSpPr>
        <p:spPr>
          <a:xfrm>
            <a:off x="0" y="897668"/>
            <a:ext cx="56851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Split: We have divided our dataset into training and testing data to facilitate </a:t>
            </a:r>
            <a:r>
              <a:rPr lang="en-US" sz="1600" dirty="0">
                <a:solidFill>
                  <a:schemeClr val="bg1"/>
                </a:solidFill>
              </a:rPr>
              <a:t>model</a:t>
            </a:r>
            <a:r>
              <a:rPr lang="en-US" dirty="0">
                <a:solidFill>
                  <a:schemeClr val="bg1"/>
                </a:solidFill>
              </a:rPr>
              <a:t> development and evaluation.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F6F5C-0918-C782-65B4-4165562D446F}"/>
              </a:ext>
            </a:extLst>
          </p:cNvPr>
          <p:cNvSpPr txBox="1"/>
          <p:nvPr/>
        </p:nvSpPr>
        <p:spPr>
          <a:xfrm>
            <a:off x="0" y="1541895"/>
            <a:ext cx="580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 Data: The training data, denoted as "x_train," consists of features or independent variables used to train our machine learning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1AA46-41AE-613F-E280-0BD3D647D895}"/>
              </a:ext>
            </a:extLst>
          </p:cNvPr>
          <p:cNvSpPr txBox="1"/>
          <p:nvPr/>
        </p:nvSpPr>
        <p:spPr>
          <a:xfrm>
            <a:off x="0" y="2118420"/>
            <a:ext cx="5456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 Data: The corresponding training labels, denoted as "y_train," represent the target variable that our model aims to predict.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6AD38-36EF-CE3F-A094-5D5DA344337C}"/>
              </a:ext>
            </a:extLst>
          </p:cNvPr>
          <p:cNvSpPr txBox="1"/>
          <p:nvPr/>
        </p:nvSpPr>
        <p:spPr>
          <a:xfrm>
            <a:off x="1" y="2908613"/>
            <a:ext cx="5456581" cy="73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Testing Data: The testing data, represented by "x_test" and "y_test," serves as an independent dataset to evaluate the model's performance.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FDF3-FC31-8E31-808A-4A300B9FDB03}"/>
              </a:ext>
            </a:extLst>
          </p:cNvPr>
          <p:cNvSpPr txBox="1"/>
          <p:nvPr/>
        </p:nvSpPr>
        <p:spPr>
          <a:xfrm>
            <a:off x="1" y="3722612"/>
            <a:ext cx="5456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Balanced Split: Ensuring a balanced and representative split is crucial for building and testing robust machine learning models.</a:t>
            </a:r>
          </a:p>
        </p:txBody>
      </p:sp>
      <p:pic>
        <p:nvPicPr>
          <p:cNvPr id="9" name="Picture 8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25AC2A8-102F-2CCC-35AD-F007F5A01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95" y="0"/>
            <a:ext cx="3379305" cy="263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11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AAD4-ECD6-E5B5-15D6-2D045DB6D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771" y="292775"/>
            <a:ext cx="4727700" cy="577800"/>
          </a:xfrm>
        </p:spPr>
        <p:txBody>
          <a:bodyPr/>
          <a:lstStyle/>
          <a:p>
            <a:r>
              <a:rPr lang="en" dirty="0"/>
              <a:t>predictive modeling</a:t>
            </a:r>
            <a:endParaRPr lang="en-US" dirty="0"/>
          </a:p>
        </p:txBody>
      </p:sp>
      <p:sp>
        <p:nvSpPr>
          <p:cNvPr id="5" name="Google Shape;484;p27">
            <a:extLst>
              <a:ext uri="{FF2B5EF4-FFF2-40B4-BE49-F238E27FC236}">
                <a16:creationId xmlns:a16="http://schemas.microsoft.com/office/drawing/2014/main" id="{D209FF9A-7B14-EF1F-AA5E-E8670C2AB7A0}"/>
              </a:ext>
            </a:extLst>
          </p:cNvPr>
          <p:cNvSpPr/>
          <p:nvPr/>
        </p:nvSpPr>
        <p:spPr>
          <a:xfrm>
            <a:off x="450757" y="409124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2A052-4B10-E46F-32EA-D9B9653041D7}"/>
              </a:ext>
            </a:extLst>
          </p:cNvPr>
          <p:cNvSpPr txBox="1"/>
          <p:nvPr/>
        </p:nvSpPr>
        <p:spPr>
          <a:xfrm>
            <a:off x="1190853" y="-59798"/>
            <a:ext cx="824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sz="32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endParaRPr lang="en-US" sz="32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oogle Shape;498;p27">
            <a:extLst>
              <a:ext uri="{FF2B5EF4-FFF2-40B4-BE49-F238E27FC236}">
                <a16:creationId xmlns:a16="http://schemas.microsoft.com/office/drawing/2014/main" id="{1B864D45-DFCE-B37D-C94D-AFC6933665B2}"/>
              </a:ext>
            </a:extLst>
          </p:cNvPr>
          <p:cNvGrpSpPr/>
          <p:nvPr/>
        </p:nvGrpSpPr>
        <p:grpSpPr>
          <a:xfrm>
            <a:off x="450757" y="547956"/>
            <a:ext cx="583817" cy="580314"/>
            <a:chOff x="3541011" y="3367320"/>
            <a:chExt cx="348257" cy="346188"/>
          </a:xfrm>
        </p:grpSpPr>
        <p:sp>
          <p:nvSpPr>
            <p:cNvPr id="10" name="Google Shape;499;p27">
              <a:extLst>
                <a:ext uri="{FF2B5EF4-FFF2-40B4-BE49-F238E27FC236}">
                  <a16:creationId xmlns:a16="http://schemas.microsoft.com/office/drawing/2014/main" id="{8E3E5745-5772-70A6-C710-7031AD17743E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0;p27">
              <a:extLst>
                <a:ext uri="{FF2B5EF4-FFF2-40B4-BE49-F238E27FC236}">
                  <a16:creationId xmlns:a16="http://schemas.microsoft.com/office/drawing/2014/main" id="{2335CF34-49D9-3AFF-E2CC-256112B0992F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1;p27">
              <a:extLst>
                <a:ext uri="{FF2B5EF4-FFF2-40B4-BE49-F238E27FC236}">
                  <a16:creationId xmlns:a16="http://schemas.microsoft.com/office/drawing/2014/main" id="{844BDD44-8F33-DDAF-7645-624CA7DA5C60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2;p27">
              <a:extLst>
                <a:ext uri="{FF2B5EF4-FFF2-40B4-BE49-F238E27FC236}">
                  <a16:creationId xmlns:a16="http://schemas.microsoft.com/office/drawing/2014/main" id="{5F3926C9-83B4-AFF5-3CD6-37953A0F6773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1415BD-3810-B701-0AF9-AB022CCA3284}"/>
              </a:ext>
            </a:extLst>
          </p:cNvPr>
          <p:cNvSpPr txBox="1"/>
          <p:nvPr/>
        </p:nvSpPr>
        <p:spPr>
          <a:xfrm>
            <a:off x="1837362" y="817664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Model </a:t>
            </a:r>
            <a:r>
              <a:rPr lang="en-US" sz="1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Training-selection:</a:t>
            </a:r>
          </a:p>
        </p:txBody>
      </p:sp>
      <p:pic>
        <p:nvPicPr>
          <p:cNvPr id="17" name="Picture 16" descr="A graph of blue rectangular bars with white text&#10;&#10;Description automatically generated">
            <a:extLst>
              <a:ext uri="{FF2B5EF4-FFF2-40B4-BE49-F238E27FC236}">
                <a16:creationId xmlns:a16="http://schemas.microsoft.com/office/drawing/2014/main" id="{60FAF990-1BD0-DA93-ED16-B2356940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12" y="24329"/>
            <a:ext cx="3278124" cy="21592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6C6297-9A4F-F269-70C2-BAFEBA18FEA5}"/>
              </a:ext>
            </a:extLst>
          </p:cNvPr>
          <p:cNvSpPr txBox="1"/>
          <p:nvPr/>
        </p:nvSpPr>
        <p:spPr>
          <a:xfrm>
            <a:off x="42605" y="1508779"/>
            <a:ext cx="527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have chosen five classification algorithms for our analysis, each with unique strengths: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2870A-C318-2E89-37AB-CB786C0D822F}"/>
              </a:ext>
            </a:extLst>
          </p:cNvPr>
          <p:cNvSpPr txBox="1"/>
          <p:nvPr/>
        </p:nvSpPr>
        <p:spPr>
          <a:xfrm>
            <a:off x="13564" y="2026345"/>
            <a:ext cx="5903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Logistic Regression achieved the highest accuracy at 78%, making it the top choice for predicting graduation outcomes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1B08-C614-668A-79B2-0FC8731C92F9}"/>
              </a:ext>
            </a:extLst>
          </p:cNvPr>
          <p:cNvSpPr txBox="1"/>
          <p:nvPr/>
        </p:nvSpPr>
        <p:spPr>
          <a:xfrm>
            <a:off x="42605" y="2523358"/>
            <a:ext cx="7153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Decision Tree showed an accuracy of 75% and is a strong contender for predicting graduation.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05FAF5-6D5A-0277-23AF-E0FA78E14AF1}"/>
              </a:ext>
            </a:extLst>
          </p:cNvPr>
          <p:cNvSpPr txBox="1"/>
          <p:nvPr/>
        </p:nvSpPr>
        <p:spPr>
          <a:xfrm>
            <a:off x="42605" y="3040924"/>
            <a:ext cx="678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Random Forest had an accuracy of 77%, providing reliable predictions for graduation.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52855F-7F0C-9439-DF7C-3F91C231B637}"/>
              </a:ext>
            </a:extLst>
          </p:cNvPr>
          <p:cNvSpPr txBox="1"/>
          <p:nvPr/>
        </p:nvSpPr>
        <p:spPr>
          <a:xfrm>
            <a:off x="42605" y="3537937"/>
            <a:ext cx="678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Support Vector Machine (SVM) yielded an accuracy of 76% and is a valuable model for determining graduation.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0BD64A-A6EE-D110-A3A0-CD9A7ADCAF4E}"/>
              </a:ext>
            </a:extLst>
          </p:cNvPr>
          <p:cNvSpPr txBox="1"/>
          <p:nvPr/>
        </p:nvSpPr>
        <p:spPr>
          <a:xfrm>
            <a:off x="45928" y="4055503"/>
            <a:ext cx="678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Gaussian Naive Bayes (GaussianNB) had the lowest accuracy at 70%, indicating its limited suitability for graduation predictions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453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F7B0-2D4A-125D-A302-02A658560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4"/>
            <a:ext cx="7143636" cy="612055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Model Evaluation and Performance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64CE3-1175-7CA0-7A53-45292DA4E80F}"/>
              </a:ext>
            </a:extLst>
          </p:cNvPr>
          <p:cNvSpPr txBox="1"/>
          <p:nvPr/>
        </p:nvSpPr>
        <p:spPr>
          <a:xfrm>
            <a:off x="159026" y="1023729"/>
            <a:ext cx="550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Confusion Matrix: Visualizes model performance for Dropout, Graduate, Enrolled classes.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90A3B-68AD-FBD8-F380-45EDEDC431D0}"/>
              </a:ext>
            </a:extLst>
          </p:cNvPr>
          <p:cNvSpPr txBox="1"/>
          <p:nvPr/>
        </p:nvSpPr>
        <p:spPr>
          <a:xfrm>
            <a:off x="288235" y="1692870"/>
            <a:ext cx="4552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Accuracy: Overall model accuracy at 69%.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207F5-44C4-41F3-A3E0-65E831BB916B}"/>
              </a:ext>
            </a:extLst>
          </p:cNvPr>
          <p:cNvSpPr txBox="1"/>
          <p:nvPr/>
        </p:nvSpPr>
        <p:spPr>
          <a:xfrm>
            <a:off x="288235" y="2120563"/>
            <a:ext cx="550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Precision: 0.76 for Dropout, 0.27 for Graduate, 0.76 for Enrolled.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729D3-CCDF-73C9-B7AB-B1E7294ADED8}"/>
              </a:ext>
            </a:extLst>
          </p:cNvPr>
          <p:cNvSpPr txBox="1"/>
          <p:nvPr/>
        </p:nvSpPr>
        <p:spPr>
          <a:xfrm>
            <a:off x="288235" y="2763699"/>
            <a:ext cx="6042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Recall: 0.68 for Dropout, 0.24 for Graduate, 0.84 for Enrolled.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DFB9F-6E0E-8FD9-5F2C-B50F773470A8}"/>
              </a:ext>
            </a:extLst>
          </p:cNvPr>
          <p:cNvSpPr txBox="1"/>
          <p:nvPr/>
        </p:nvSpPr>
        <p:spPr>
          <a:xfrm>
            <a:off x="288235" y="3286919"/>
            <a:ext cx="508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F1-Score: Balances precision and recall: 0.72 for Dropout, 0.25 for Graduate, 0.80 for Enrolled.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F7098-8B60-69DA-C57D-92AC70FF93C0}"/>
              </a:ext>
            </a:extLst>
          </p:cNvPr>
          <p:cNvSpPr txBox="1"/>
          <p:nvPr/>
        </p:nvSpPr>
        <p:spPr>
          <a:xfrm>
            <a:off x="288235" y="3813591"/>
            <a:ext cx="4084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model shows promising performance in distinguishing student outcomes, with high precision and recall for "Enrolled" students,</a:t>
            </a:r>
          </a:p>
        </p:txBody>
      </p:sp>
    </p:spTree>
    <p:extLst>
      <p:ext uri="{BB962C8B-B14F-4D97-AF65-F5344CB8AC3E}">
        <p14:creationId xmlns:p14="http://schemas.microsoft.com/office/powerpoint/2010/main" val="1620483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9017-54C6-BCF9-7FFA-9E0C729BF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72" y="223349"/>
            <a:ext cx="7491505" cy="592177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Model Evaluation Using ROC Curves and AUC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315E2-E4DE-4511-216D-718844AA62C9}"/>
              </a:ext>
            </a:extLst>
          </p:cNvPr>
          <p:cNvSpPr txBox="1"/>
          <p:nvPr/>
        </p:nvSpPr>
        <p:spPr>
          <a:xfrm>
            <a:off x="228600" y="1172818"/>
            <a:ext cx="6589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ROC Curves: This analysis employs ROC curves to evaluate the model's performance for each class (Dropout, Graduate, Enrolled), illustrating the trade-off between sensitivity and specificity.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67B42-FDBD-331F-4C75-087A5DF178BB}"/>
              </a:ext>
            </a:extLst>
          </p:cNvPr>
          <p:cNvSpPr txBox="1"/>
          <p:nvPr/>
        </p:nvSpPr>
        <p:spPr>
          <a:xfrm>
            <a:off x="228599" y="1911482"/>
            <a:ext cx="6480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AUC: The AUC values for each class (0.85, 0.78, 0.84) indicate the model's ability to distinguish between classes. Higher AUC values suggest better predictive accuracy.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9C62C-AE05-EAEB-1004-9B7E5F0A1A5E}"/>
              </a:ext>
            </a:extLst>
          </p:cNvPr>
          <p:cNvSpPr txBox="1"/>
          <p:nvPr/>
        </p:nvSpPr>
        <p:spPr>
          <a:xfrm>
            <a:off x="228599" y="2670024"/>
            <a:ext cx="6480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Class-Specific Evaluation: The ROC curves and AUC are presented for each class, providing insights into how well the model performs for individual student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B11B5-0DD0-6652-3DF0-328ECA84BB9E}"/>
              </a:ext>
            </a:extLst>
          </p:cNvPr>
          <p:cNvSpPr txBox="1"/>
          <p:nvPr/>
        </p:nvSpPr>
        <p:spPr>
          <a:xfrm>
            <a:off x="228599" y="3428566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Receiver Operating Characteristic: The ROC curves visually represent the model's true positive rate against the false positive rate, aiding in the assessment of classification performance.</a:t>
            </a:r>
          </a:p>
        </p:txBody>
      </p:sp>
      <p:pic>
        <p:nvPicPr>
          <p:cNvPr id="8" name="Picture 7" descr="A graph of a receiver operating characteristic&#10;&#10;Description automatically generated">
            <a:extLst>
              <a:ext uri="{FF2B5EF4-FFF2-40B4-BE49-F238E27FC236}">
                <a16:creationId xmlns:a16="http://schemas.microsoft.com/office/drawing/2014/main" id="{4B3D0F96-5CB7-16E6-E9E6-BD947CEEB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298" y="488056"/>
            <a:ext cx="2425702" cy="18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4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body" idx="1"/>
          </p:nvPr>
        </p:nvSpPr>
        <p:spPr>
          <a:xfrm>
            <a:off x="64640" y="15707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-CA" sz="1400" dirty="0"/>
              <a:t>We have student dataset includes a range of personal details, academic history, and demographic information, such as age, gender, previous qualifications, and more..</a:t>
            </a:r>
          </a:p>
          <a:p>
            <a:pPr>
              <a:buClr>
                <a:schemeClr val="lt1"/>
              </a:buClr>
              <a:buFont typeface="Maven Pro"/>
              <a:buAutoNum type="arabicPeriod"/>
            </a:pPr>
            <a:r>
              <a:rPr lang="en-CA" sz="1400" dirty="0"/>
              <a:t>The goal of this project is to perform a detailed Exploratory Data Analysis (EDA) on the </a:t>
            </a:r>
            <a:r>
              <a:rPr lang="en-US" sz="1400" dirty="0">
                <a:solidFill>
                  <a:schemeClr val="bg1"/>
                </a:solidFill>
              </a:rPr>
              <a:t>Student academic data set </a:t>
            </a:r>
            <a:r>
              <a:rPr lang="en-CA" sz="1400" dirty="0"/>
              <a:t>and build a predictive model that determines whether a college student will graduate or not.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-CA" sz="1400" dirty="0"/>
              <a:t>The project aims to apply machine learning algorithms to create a predictive model. This model will use the data from past and current students to forecast whether a college student will successfully graduate or not.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-CA" sz="1400" dirty="0"/>
              <a:t>We will evaluate and compare the performance of a minimum of five distinct machine learning algorithms. This comprehensive approach allows us to identify the most effective model for our specific task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-CA" sz="1400" dirty="0"/>
              <a:t>To effectively communicate the model's performance, we will use visualization techniques such as confusion matrices and AUC-ROC curves. These visuals help in understanding the model's accuracy, precision, recall, and overall predictive capabilities.</a:t>
            </a: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lang="en-CA" sz="1400" dirty="0"/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 sz="1400" dirty="0">
                <a:solidFill>
                  <a:srgbClr val="00B050"/>
                </a:solidFill>
              </a:rPr>
              <a:t>Key Objectives: </a:t>
            </a:r>
            <a:endParaRPr sz="1400" dirty="0">
              <a:solidFill>
                <a:srgbClr val="00B050"/>
              </a:solidFill>
            </a:endParaRP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-CA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Implement at least five machine learning algorithms.</a:t>
            </a: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-CA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Generate meaningful insights from the model's predictions.</a:t>
            </a: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-CA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Visualize model performance using confusion matrices and AUC-ROC curves.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960731" y="93623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FFFF00"/>
                </a:solidFill>
              </a:rPr>
              <a:t>Problem Statement</a:t>
            </a:r>
            <a:endParaRPr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6CA6-626B-82B0-8618-6290A3DF5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159026"/>
            <a:ext cx="5980758" cy="8179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F9A8A-F1AD-4A27-48AB-DDDC089BD70B}"/>
              </a:ext>
            </a:extLst>
          </p:cNvPr>
          <p:cNvSpPr txBox="1"/>
          <p:nvPr/>
        </p:nvSpPr>
        <p:spPr>
          <a:xfrm>
            <a:off x="536712" y="976951"/>
            <a:ext cx="677848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Based on our findings, we have employed five machine learning algorithms, each with its unique strengths, to create a predictive model for determining whether a college student will graduate or not. These models have undergone extensive evaluation, including the use of ROC curves and AUC values, as well as the examination of confusion matrices.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Our analysis suggests that while no model is perfect, Logistic Regression has demonstrated the highest accuracy among all the algorithms with an accuracy of 78%. This indicates that Logistic Regression is the most reliable algorithm for predicting student graduation, based on the data and features used in this study.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 the other hand, Gaussian Naive Bayes, with an accuracy of 70%, showed the lowest performance among the five algorithms.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the ROC curves and AUC values, we can conclude that all models have the capability to distinguish between different student categories, albeit with varying degrees of accuracy.</a:t>
            </a:r>
          </a:p>
        </p:txBody>
      </p:sp>
    </p:spTree>
    <p:extLst>
      <p:ext uri="{BB962C8B-B14F-4D97-AF65-F5344CB8AC3E}">
        <p14:creationId xmlns:p14="http://schemas.microsoft.com/office/powerpoint/2010/main" val="123978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_867-Generic_PowerPoint-16to9_CSUSBtitleslid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286"/>
            <a:ext cx="9144000" cy="5148072"/>
          </a:xfrm>
          <a:prstGeom prst="rect">
            <a:avLst/>
          </a:prstGeom>
        </p:spPr>
      </p:pic>
      <p:pic>
        <p:nvPicPr>
          <p:cNvPr id="3" name="Picture 2" descr="A yellow and white thank you card&#10;&#10;Description automatically generated">
            <a:extLst>
              <a:ext uri="{FF2B5EF4-FFF2-40B4-BE49-F238E27FC236}">
                <a16:creationId xmlns:a16="http://schemas.microsoft.com/office/drawing/2014/main" id="{1E752425-965B-19B3-5B99-1E7B7328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5590"/>
            <a:ext cx="9470906" cy="539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79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6483274" y="319382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predictive modeling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3576192" y="3065158"/>
            <a:ext cx="1753800" cy="692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Pre-processing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637045" y="319016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Exploratory Data Analysis (EDA)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2"/>
          </p:nvPr>
        </p:nvSpPr>
        <p:spPr>
          <a:xfrm>
            <a:off x="555350" y="3868988"/>
            <a:ext cx="1863598" cy="959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00"/>
                </a:solidFill>
              </a:rPr>
              <a:t>Data Cleaning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00"/>
                </a:solidFill>
              </a:rPr>
              <a:t>Outlier Handling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00"/>
                </a:solidFill>
              </a:rPr>
              <a:t>Feature Engineering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3"/>
          </p:nvPr>
        </p:nvSpPr>
        <p:spPr>
          <a:xfrm>
            <a:off x="1105083" y="241303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1213229" y="138960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3859368" y="1204818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573414" y="1172684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5" name="Google Shape;485;p27"/>
          <p:cNvCxnSpPr>
            <a:cxnSpLocks/>
          </p:cNvCxnSpPr>
          <p:nvPr/>
        </p:nvCxnSpPr>
        <p:spPr>
          <a:xfrm rot="10800000" flipH="1" flipV="1">
            <a:off x="1187883" y="1648680"/>
            <a:ext cx="3350" cy="1034384"/>
          </a:xfrm>
          <a:prstGeom prst="bentConnector3">
            <a:avLst>
              <a:gd name="adj1" fmla="val -68238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79" idx="1"/>
          </p:cNvCxnSpPr>
          <p:nvPr/>
        </p:nvCxnSpPr>
        <p:spPr>
          <a:xfrm rot="10800000" flipH="1" flipV="1">
            <a:off x="3859367" y="1616867"/>
            <a:ext cx="83459" cy="1317919"/>
          </a:xfrm>
          <a:prstGeom prst="bentConnector3">
            <a:avLst>
              <a:gd name="adj1" fmla="val -27390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stCxn id="484" idx="1"/>
            <a:endCxn id="481" idx="1"/>
          </p:cNvCxnSpPr>
          <p:nvPr/>
        </p:nvCxnSpPr>
        <p:spPr>
          <a:xfrm rot="10800000" flipH="1" flipV="1">
            <a:off x="6573414" y="1584733"/>
            <a:ext cx="92290" cy="1350053"/>
          </a:xfrm>
          <a:prstGeom prst="bentConnector3">
            <a:avLst>
              <a:gd name="adj1" fmla="val -24769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1331144" y="1558566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27"/>
          <p:cNvGrpSpPr/>
          <p:nvPr/>
        </p:nvGrpSpPr>
        <p:grpSpPr>
          <a:xfrm>
            <a:off x="4069011" y="1443727"/>
            <a:ext cx="577210" cy="580282"/>
            <a:chOff x="3095745" y="3805393"/>
            <a:chExt cx="352840" cy="354717"/>
          </a:xfrm>
        </p:grpSpPr>
        <p:sp>
          <p:nvSpPr>
            <p:cNvPr id="492" name="Google Shape;492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7"/>
          <p:cNvGrpSpPr/>
          <p:nvPr/>
        </p:nvGrpSpPr>
        <p:grpSpPr>
          <a:xfrm>
            <a:off x="6692992" y="1324712"/>
            <a:ext cx="583817" cy="580314"/>
            <a:chOff x="3541011" y="3367320"/>
            <a:chExt cx="348257" cy="346188"/>
          </a:xfrm>
        </p:grpSpPr>
        <p:sp>
          <p:nvSpPr>
            <p:cNvPr id="499" name="Google Shape;499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2C1CFEB4-858D-E0CD-A190-699BA54B9E4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357900" y="3802806"/>
            <a:ext cx="2428200" cy="5724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92D050"/>
                </a:solidFill>
                <a:effectLst/>
                <a:latin typeface="Söhne"/>
              </a:rPr>
              <a:t>Feature Scaling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92D050"/>
                </a:solidFill>
                <a:effectLst/>
                <a:latin typeface="Söhne"/>
              </a:rPr>
              <a:t>Data Encoding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92D050"/>
                </a:solidFill>
                <a:effectLst/>
                <a:latin typeface="Söhne"/>
              </a:rPr>
              <a:t>Train-Test Split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7961A-2590-9052-D61D-642F0C450B43}"/>
              </a:ext>
            </a:extLst>
          </p:cNvPr>
          <p:cNvSpPr txBox="1"/>
          <p:nvPr/>
        </p:nvSpPr>
        <p:spPr>
          <a:xfrm>
            <a:off x="6408319" y="3758028"/>
            <a:ext cx="22685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Model Selection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Hyperparameter Tuning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Model Evaluation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203844" y="1017424"/>
            <a:ext cx="4758207" cy="1962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>
              <a:buFont typeface="Wingdings" pitchFamily="2" charset="2"/>
              <a:buChar char="v"/>
            </a:pPr>
            <a:r>
              <a:rPr lang="en-CA" dirty="0">
                <a:effectLst/>
                <a:latin typeface="Helvetica" pitchFamily="2" charset="0"/>
              </a:rPr>
              <a:t>Displaying the first five rows of each dataset to understand their structure</a:t>
            </a:r>
          </a:p>
          <a:p>
            <a:endParaRPr lang="en-CA" dirty="0">
              <a:effectLst/>
              <a:latin typeface="Helvetica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3277691" y="689133"/>
            <a:ext cx="1960823" cy="596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CA" dirty="0"/>
            </a:br>
            <a:br>
              <a:rPr lang="en-CA" dirty="0"/>
            </a:br>
            <a:r>
              <a:rPr lang="en-CA" dirty="0"/>
              <a:t>EDA</a:t>
            </a:r>
          </a:p>
        </p:txBody>
      </p:sp>
      <p:sp>
        <p:nvSpPr>
          <p:cNvPr id="2" name="Google Shape;482;p27">
            <a:extLst>
              <a:ext uri="{FF2B5EF4-FFF2-40B4-BE49-F238E27FC236}">
                <a16:creationId xmlns:a16="http://schemas.microsoft.com/office/drawing/2014/main" id="{A0870514-D12F-1E47-6EA6-815BC1408F8D}"/>
              </a:ext>
            </a:extLst>
          </p:cNvPr>
          <p:cNvSpPr/>
          <p:nvPr/>
        </p:nvSpPr>
        <p:spPr>
          <a:xfrm>
            <a:off x="1970994" y="187958"/>
            <a:ext cx="677803" cy="708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90;p27">
            <a:extLst>
              <a:ext uri="{FF2B5EF4-FFF2-40B4-BE49-F238E27FC236}">
                <a16:creationId xmlns:a16="http://schemas.microsoft.com/office/drawing/2014/main" id="{BF6688F8-A688-97D0-0719-377A961D1BBD}"/>
              </a:ext>
            </a:extLst>
          </p:cNvPr>
          <p:cNvSpPr/>
          <p:nvPr/>
        </p:nvSpPr>
        <p:spPr>
          <a:xfrm>
            <a:off x="721925" y="504929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485;p27">
            <a:extLst>
              <a:ext uri="{FF2B5EF4-FFF2-40B4-BE49-F238E27FC236}">
                <a16:creationId xmlns:a16="http://schemas.microsoft.com/office/drawing/2014/main" id="{1F4F4586-F0E0-A213-DAC9-640F3411857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960859" y="268001"/>
            <a:ext cx="3350" cy="1034384"/>
          </a:xfrm>
          <a:prstGeom prst="bentConnector3">
            <a:avLst>
              <a:gd name="adj1" fmla="val -68238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8DDD25-A1D0-9D91-8B82-A337BC7FE441}"/>
              </a:ext>
            </a:extLst>
          </p:cNvPr>
          <p:cNvSpPr txBox="1"/>
          <p:nvPr/>
        </p:nvSpPr>
        <p:spPr>
          <a:xfrm>
            <a:off x="1893462" y="933364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95DEB-596C-F857-7706-4C38BA985CC6}"/>
              </a:ext>
            </a:extLst>
          </p:cNvPr>
          <p:cNvSpPr txBox="1"/>
          <p:nvPr/>
        </p:nvSpPr>
        <p:spPr>
          <a:xfrm>
            <a:off x="295472" y="2218371"/>
            <a:ext cx="476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We are working with a dataset that includes 35 columns and 4424 rows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0BD50-FF28-DEC9-B9E0-D8C03A2D310A}"/>
              </a:ext>
            </a:extLst>
          </p:cNvPr>
          <p:cNvSpPr txBox="1"/>
          <p:nvPr/>
        </p:nvSpPr>
        <p:spPr>
          <a:xfrm>
            <a:off x="203844" y="2828388"/>
            <a:ext cx="5711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focusing on college student data. For our analysis, we have selected a sample dataset that represents features such as "Marital status," "Application mode," "Application order," and more.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 Our primary objective is to perform data preprocessing tasks, including identifying normal distributions in specific columns and removing outliers.</a:t>
            </a:r>
          </a:p>
        </p:txBody>
      </p:sp>
      <p:pic>
        <p:nvPicPr>
          <p:cNvPr id="12" name="Picture 11" descr="A white table with black text&#10;&#10;Description automatically generated">
            <a:extLst>
              <a:ext uri="{FF2B5EF4-FFF2-40B4-BE49-F238E27FC236}">
                <a16:creationId xmlns:a16="http://schemas.microsoft.com/office/drawing/2014/main" id="{4431AD91-E9FF-B4A2-BB68-C82DAB8C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282" y="699155"/>
            <a:ext cx="3778397" cy="841143"/>
          </a:xfrm>
          <a:prstGeom prst="rect">
            <a:avLst/>
          </a:prstGeom>
        </p:spPr>
      </p:pic>
      <p:pic>
        <p:nvPicPr>
          <p:cNvPr id="14" name="Picture 1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7F3664C3-5D69-E8AF-1913-AB33F7437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282" y="1700137"/>
            <a:ext cx="3778397" cy="1021470"/>
          </a:xfrm>
          <a:prstGeom prst="rect">
            <a:avLst/>
          </a:prstGeom>
        </p:spPr>
      </p:pic>
      <p:sp>
        <p:nvSpPr>
          <p:cNvPr id="15" name="Google Shape;482;p27">
            <a:extLst>
              <a:ext uri="{FF2B5EF4-FFF2-40B4-BE49-F238E27FC236}">
                <a16:creationId xmlns:a16="http://schemas.microsoft.com/office/drawing/2014/main" id="{C038C617-F984-5FB9-E9BC-E7221F3E9868}"/>
              </a:ext>
            </a:extLst>
          </p:cNvPr>
          <p:cNvSpPr/>
          <p:nvPr/>
        </p:nvSpPr>
        <p:spPr>
          <a:xfrm>
            <a:off x="1893462" y="125278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90;p27">
            <a:extLst>
              <a:ext uri="{FF2B5EF4-FFF2-40B4-BE49-F238E27FC236}">
                <a16:creationId xmlns:a16="http://schemas.microsoft.com/office/drawing/2014/main" id="{6DEBAE50-55F5-1C4C-53F1-3B9CD20FB4C0}"/>
              </a:ext>
            </a:extLst>
          </p:cNvPr>
          <p:cNvSpPr/>
          <p:nvPr/>
        </p:nvSpPr>
        <p:spPr>
          <a:xfrm>
            <a:off x="2011377" y="294244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25000"/>
                    <a:lumOff val="75000"/>
                  </a:schemeClr>
                </a:solidFill>
              </a:rPr>
              <a:t>Data</a:t>
            </a:r>
            <a:r>
              <a:rPr lang="en" dirty="0"/>
              <a:t> </a:t>
            </a:r>
            <a:r>
              <a:rPr lang="en" dirty="0">
                <a:solidFill>
                  <a:schemeClr val="bg2">
                    <a:lumMod val="25000"/>
                    <a:lumOff val="75000"/>
                  </a:schemeClr>
                </a:solidFill>
              </a:rPr>
              <a:t>cleaning</a:t>
            </a:r>
            <a:endParaRPr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73" name="Google Shape;573;p29"/>
          <p:cNvSpPr txBox="1">
            <a:spLocks noGrp="1"/>
          </p:cNvSpPr>
          <p:nvPr>
            <p:ph type="ctrTitle"/>
          </p:nvPr>
        </p:nvSpPr>
        <p:spPr>
          <a:xfrm>
            <a:off x="852041" y="1305765"/>
            <a:ext cx="1676794" cy="4880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/>
              <a:t>Cleaning process</a:t>
            </a:r>
            <a:endParaRPr sz="1600"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subTitle" idx="1"/>
          </p:nvPr>
        </p:nvSpPr>
        <p:spPr>
          <a:xfrm flipV="1">
            <a:off x="3340380" y="-1129458"/>
            <a:ext cx="2109786" cy="577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75" name="Google Shape;575;p29"/>
          <p:cNvSpPr txBox="1">
            <a:spLocks noGrp="1"/>
          </p:cNvSpPr>
          <p:nvPr>
            <p:ph type="ctrTitle" idx="2"/>
          </p:nvPr>
        </p:nvSpPr>
        <p:spPr>
          <a:xfrm>
            <a:off x="5912286" y="1196025"/>
            <a:ext cx="227539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</a:t>
            </a:r>
            <a:r>
              <a:rPr lang="en" dirty="0"/>
              <a:t>student Dataset</a:t>
            </a:r>
            <a:endParaRPr dirty="0"/>
          </a:p>
        </p:txBody>
      </p:sp>
      <p:sp>
        <p:nvSpPr>
          <p:cNvPr id="576" name="Google Shape;576;p29"/>
          <p:cNvSpPr txBox="1">
            <a:spLocks noGrp="1"/>
          </p:cNvSpPr>
          <p:nvPr>
            <p:ph type="subTitle" idx="3"/>
          </p:nvPr>
        </p:nvSpPr>
        <p:spPr>
          <a:xfrm>
            <a:off x="5078896" y="1714849"/>
            <a:ext cx="3108770" cy="1081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Contains 35 columns and 4424 rows</a:t>
            </a:r>
            <a:endParaRPr dirty="0"/>
          </a:p>
        </p:txBody>
      </p:sp>
      <p:grpSp>
        <p:nvGrpSpPr>
          <p:cNvPr id="577" name="Google Shape;577;p29"/>
          <p:cNvGrpSpPr/>
          <p:nvPr/>
        </p:nvGrpSpPr>
        <p:grpSpPr>
          <a:xfrm>
            <a:off x="2591320" y="2865190"/>
            <a:ext cx="4594823" cy="1869465"/>
            <a:chOff x="3834069" y="2425708"/>
            <a:chExt cx="2413628" cy="982017"/>
          </a:xfrm>
        </p:grpSpPr>
        <p:grpSp>
          <p:nvGrpSpPr>
            <p:cNvPr id="578" name="Google Shape;578;p29"/>
            <p:cNvGrpSpPr/>
            <p:nvPr/>
          </p:nvGrpSpPr>
          <p:grpSpPr>
            <a:xfrm>
              <a:off x="4941419" y="2425708"/>
              <a:ext cx="1306278" cy="929477"/>
              <a:chOff x="4941419" y="2425708"/>
              <a:chExt cx="1306278" cy="929477"/>
            </a:xfrm>
          </p:grpSpPr>
          <p:sp>
            <p:nvSpPr>
              <p:cNvPr id="579" name="Google Shape;579;p29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/>
                  <a:t>Transformation </a:t>
                </a:r>
                <a:endParaRPr dirty="0"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/>
                  <a:t>Outliers</a:t>
                </a:r>
                <a:endParaRPr dirty="0"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/>
                  <a:t>Data Types</a:t>
                </a:r>
                <a:endParaRPr dirty="0"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4960455" y="2627131"/>
                <a:ext cx="858000" cy="91415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/>
                  <a:t>    Duplicates</a:t>
                </a:r>
                <a:endParaRPr dirty="0"/>
              </a:p>
            </p:txBody>
          </p:sp>
          <p:sp>
            <p:nvSpPr>
              <p:cNvPr id="584" name="Google Shape;584;p29"/>
              <p:cNvSpPr/>
              <p:nvPr/>
            </p:nvSpPr>
            <p:spPr>
              <a:xfrm>
                <a:off x="4941419" y="2425708"/>
                <a:ext cx="741050" cy="17100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/>
                  <a:t>Missing Values</a:t>
                </a:r>
                <a:endParaRPr dirty="0"/>
              </a:p>
            </p:txBody>
          </p:sp>
        </p:grpSp>
        <p:grpSp>
          <p:nvGrpSpPr>
            <p:cNvPr id="585" name="Google Shape;585;p29"/>
            <p:cNvGrpSpPr/>
            <p:nvPr/>
          </p:nvGrpSpPr>
          <p:grpSpPr>
            <a:xfrm>
              <a:off x="3834069" y="2439811"/>
              <a:ext cx="1231411" cy="915374"/>
              <a:chOff x="3834069" y="2439811"/>
              <a:chExt cx="1231411" cy="915374"/>
            </a:xfrm>
          </p:grpSpPr>
          <p:sp>
            <p:nvSpPr>
              <p:cNvPr id="586" name="Google Shape;586;p29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/>
                  <a:t>Data</a:t>
                </a:r>
                <a:endParaRPr dirty="0"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/>
                  <a:t>Normalization</a:t>
                </a:r>
                <a:endParaRPr dirty="0"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/>
                  <a:t>Handling</a:t>
                </a:r>
                <a:endParaRPr dirty="0"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361573" y="2769548"/>
                <a:ext cx="602301" cy="113197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/>
                  <a:t>Correcting</a:t>
                </a:r>
                <a:endParaRPr dirty="0"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463179" y="2627077"/>
                <a:ext cx="602301" cy="11211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/>
                  <a:t>Removing</a:t>
                </a:r>
                <a:endParaRPr dirty="0"/>
              </a:p>
            </p:txBody>
          </p:sp>
          <p:sp>
            <p:nvSpPr>
              <p:cNvPr id="591" name="Google Shape;591;p29"/>
              <p:cNvSpPr/>
              <p:nvPr/>
            </p:nvSpPr>
            <p:spPr>
              <a:xfrm>
                <a:off x="4371885" y="2439811"/>
                <a:ext cx="556549" cy="14995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/>
                  <a:t>Handling</a:t>
                </a:r>
                <a:endParaRPr dirty="0"/>
              </a:p>
            </p:txBody>
          </p:sp>
        </p:grpSp>
        <p:sp>
          <p:nvSpPr>
            <p:cNvPr id="592" name="Google Shape;592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3" name="Google Shape;593;p29"/>
          <p:cNvCxnSpPr>
            <a:cxnSpLocks/>
          </p:cNvCxnSpPr>
          <p:nvPr/>
        </p:nvCxnSpPr>
        <p:spPr>
          <a:xfrm rot="16200000" flipH="1">
            <a:off x="122294" y="2167380"/>
            <a:ext cx="3038452" cy="17092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29"/>
          <p:cNvCxnSpPr>
            <a:cxnSpLocks/>
            <a:stCxn id="575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19937"/>
              <a:gd name="adj2" fmla="val 5563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61B0-A85B-AC8B-931D-09F2E1B5A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844" y="1054540"/>
            <a:ext cx="3448878" cy="96335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Data Frame has 4424 rows and 35 columns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D3002-A25D-6D40-24B7-B84F11194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844" y="1932394"/>
            <a:ext cx="3566424" cy="5778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No missing values detected within the Data Frame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762345-8B72-6CBF-EC58-F52ADBCF500C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8DE9DC-6D58-4C48-248D-C75928ABCD2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22F655-CCDA-0C4C-CFC4-AE32870C9581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6591" y="2631651"/>
            <a:ext cx="3818350" cy="84641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Data types in the Data Frame include integers floats, and a single object column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8622D30-670E-5A21-71CD-20E9D0A63315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-286511" y="3543128"/>
            <a:ext cx="3683970" cy="846412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The Data frame consumes approximately 1.2+ MB of memory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F34918-1067-B200-AE44-AA3FACE6D3D0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EDA61B8-EA54-2E0E-1FE0-4DC0A79D6966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BDAA53-5321-EC91-3C3B-08AEFF84D713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Handling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Missing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Values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F48190D-6511-3FF9-31F6-DEF6742E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107" y="197139"/>
            <a:ext cx="4286302" cy="47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4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8EFE-B02A-C778-26BC-A6042220D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08" y="145231"/>
            <a:ext cx="5296945" cy="61404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Overview of Descriptive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5BCE2-6831-231C-B9B8-05FC0460CCAA}"/>
              </a:ext>
            </a:extLst>
          </p:cNvPr>
          <p:cNvSpPr txBox="1"/>
          <p:nvPr/>
        </p:nvSpPr>
        <p:spPr>
          <a:xfrm>
            <a:off x="147098" y="839266"/>
            <a:ext cx="4015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slide provides a comprehensive overview of descriptive statistics for 35 columns in the dataset.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D8DFC-63CE-283D-5516-516272945695}"/>
              </a:ext>
            </a:extLst>
          </p:cNvPr>
          <p:cNvSpPr txBox="1"/>
          <p:nvPr/>
        </p:nvSpPr>
        <p:spPr>
          <a:xfrm>
            <a:off x="147098" y="1657922"/>
            <a:ext cx="6457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statistics presented include count, mean, standard deviation (std), minimum (min), 25th percentile (25%), median (50%), 75th percentile (75%), and maximum (max)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49D16-A9B1-6FDA-E7FC-0FC264E084CC}"/>
              </a:ext>
            </a:extLst>
          </p:cNvPr>
          <p:cNvSpPr txBox="1"/>
          <p:nvPr/>
        </p:nvSpPr>
        <p:spPr>
          <a:xfrm>
            <a:off x="147098" y="2377583"/>
            <a:ext cx="3784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These statistics offer insights into the central tendency, spread, and distribution of data for each column.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AE613-38C5-E6A4-2B1B-503863338410}"/>
              </a:ext>
            </a:extLst>
          </p:cNvPr>
          <p:cNvSpPr txBox="1"/>
          <p:nvPr/>
        </p:nvSpPr>
        <p:spPr>
          <a:xfrm>
            <a:off x="147098" y="3116247"/>
            <a:ext cx="670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dataset comprises 4,424 rows, each representing an individual student, and 34 columns, corresponding to diverse attributes and measurements.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F1689-0FD4-83E8-5B37-C1C75115A8AE}"/>
              </a:ext>
            </a:extLst>
          </p:cNvPr>
          <p:cNvSpPr txBox="1"/>
          <p:nvPr/>
        </p:nvSpPr>
        <p:spPr>
          <a:xfrm>
            <a:off x="803081" y="3621336"/>
            <a:ext cx="382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Notable statistics for specific columns: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61920-90BF-2467-CE82-46C7D7D2CEDA}"/>
              </a:ext>
            </a:extLst>
          </p:cNvPr>
          <p:cNvSpPr txBox="1"/>
          <p:nvPr/>
        </p:nvSpPr>
        <p:spPr>
          <a:xfrm>
            <a:off x="568518" y="3957148"/>
            <a:ext cx="6380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CA" b="0" i="0" dirty="0">
                <a:solidFill>
                  <a:schemeClr val="bg1"/>
                </a:solidFill>
                <a:effectLst/>
                <a:latin typeface="Söhne"/>
              </a:rPr>
              <a:t>"Marital status" averaging 1.18 (ranging from 1 to 6), "Application mode" averaging 6.89 (ranging from 1 to 18), "Application order" averaging 1.73 (ranging from 0 to 9), "Course" averaging 9.90 (ranging from 1 to 17), and "Daytime/evening attendance" mostly around 0.89.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7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5ABC-542E-6BBF-FD23-8032DDA72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58" y="300357"/>
            <a:ext cx="4727700" cy="577800"/>
          </a:xfrm>
        </p:spPr>
        <p:txBody>
          <a:bodyPr/>
          <a:lstStyle/>
          <a:p>
            <a:r>
              <a:rPr lang="en-CA" dirty="0">
                <a:solidFill>
                  <a:schemeClr val="bg2">
                    <a:lumMod val="50000"/>
                    <a:lumOff val="50000"/>
                  </a:schemeClr>
                </a:solidFill>
              </a:rPr>
              <a:t>Overview of Dataset Columns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65C61-E84A-0777-E01A-A786C8DF037E}"/>
              </a:ext>
            </a:extLst>
          </p:cNvPr>
          <p:cNvSpPr txBox="1"/>
          <p:nvPr/>
        </p:nvSpPr>
        <p:spPr>
          <a:xfrm>
            <a:off x="126302" y="989032"/>
            <a:ext cx="5327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dataset comprises 35 distinct columns, each corresponding to specific attributes related to the students in the dataset.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9315D-0A02-D7C7-6159-01EE83C22358}"/>
              </a:ext>
            </a:extLst>
          </p:cNvPr>
          <p:cNvSpPr txBox="1"/>
          <p:nvPr/>
        </p:nvSpPr>
        <p:spPr>
          <a:xfrm>
            <a:off x="74811" y="1604277"/>
            <a:ext cx="65598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These columns encompass information about marital status, application mode, course details, attendance preferences, educational qualifications, nationality, and various other student-specific characteristics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1247D-027D-FE6D-9B2F-11465DD22B6D}"/>
              </a:ext>
            </a:extLst>
          </p:cNvPr>
          <p:cNvSpPr txBox="1"/>
          <p:nvPr/>
        </p:nvSpPr>
        <p:spPr>
          <a:xfrm>
            <a:off x="74811" y="2387184"/>
            <a:ext cx="5271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dataset includes columns pertaining to the curriculum, covering credited courses, enrolled courses, course evaluations, approved courses, course grades, and courses without evaluations.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D23C7-F7AB-9099-1524-7D31791BE818}"/>
              </a:ext>
            </a:extLst>
          </p:cNvPr>
          <p:cNvSpPr txBox="1"/>
          <p:nvPr/>
        </p:nvSpPr>
        <p:spPr>
          <a:xfrm>
            <a:off x="74811" y="3385534"/>
            <a:ext cx="4882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dataset also incorporates columns associated with economic indicators, including the unemployment rate, inflation rate, and GDP.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42DE1-B7EE-436E-A131-D7DB46E16179}"/>
              </a:ext>
            </a:extLst>
          </p:cNvPr>
          <p:cNvSpPr txBox="1"/>
          <p:nvPr/>
        </p:nvSpPr>
        <p:spPr>
          <a:xfrm>
            <a:off x="453224" y="4168441"/>
            <a:ext cx="4023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Finally, the dataset contains the target variable 'Target' that signifies whether a student will graduate or not.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C137B7-FB46-B3F8-5966-C6863464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01" y="50994"/>
            <a:ext cx="3404997" cy="15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03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1B39-4BC9-EB32-6D63-F6D605E7B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35" y="316259"/>
            <a:ext cx="4727700" cy="5778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Outlier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C315E-6F21-4F11-22B5-3D9887AB2C60}"/>
              </a:ext>
            </a:extLst>
          </p:cNvPr>
          <p:cNvSpPr txBox="1"/>
          <p:nvPr/>
        </p:nvSpPr>
        <p:spPr>
          <a:xfrm>
            <a:off x="154400" y="826759"/>
            <a:ext cx="5594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"Application mode" column exhibits a relatively high outlier with a value of 11.0.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"Mother's qualification" and "Father's qualification" columns also contain outliers with values of 20.0 and 24.0, respectively.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C290C-1E2C-96C8-3379-3D6BB1332CAC}"/>
              </a:ext>
            </a:extLst>
          </p:cNvPr>
          <p:cNvSpPr txBox="1"/>
          <p:nvPr/>
        </p:nvSpPr>
        <p:spPr>
          <a:xfrm>
            <a:off x="154400" y="1902746"/>
            <a:ext cx="4524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Age at enrollment" displays an outlier with a value of 6.0.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C0417-DBFB-A3D7-06ED-696A08194875}"/>
              </a:ext>
            </a:extLst>
          </p:cNvPr>
          <p:cNvSpPr txBox="1"/>
          <p:nvPr/>
        </p:nvSpPr>
        <p:spPr>
          <a:xfrm>
            <a:off x="154400" y="2480546"/>
            <a:ext cx="5459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Curricular units 1st </a:t>
            </a:r>
            <a:r>
              <a:rPr lang="en-US" dirty="0" err="1">
                <a:solidFill>
                  <a:schemeClr val="bg1"/>
                </a:solidFill>
              </a:rPr>
              <a:t>sem</a:t>
            </a:r>
            <a:r>
              <a:rPr lang="en-US" dirty="0">
                <a:solidFill>
                  <a:schemeClr val="bg1"/>
                </a:solidFill>
              </a:rPr>
              <a:t> (enrolled)" and "Curricular units 2nd </a:t>
            </a:r>
            <a:r>
              <a:rPr lang="en-US" dirty="0" err="1">
                <a:solidFill>
                  <a:schemeClr val="bg1"/>
                </a:solidFill>
              </a:rPr>
              <a:t>sem</a:t>
            </a:r>
            <a:r>
              <a:rPr lang="en-US" dirty="0">
                <a:solidFill>
                  <a:schemeClr val="bg1"/>
                </a:solidFill>
              </a:rPr>
              <a:t> (enrolled)" columns each have outliers with values of 2.0.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C1506-0296-B120-16BF-8A132062A959}"/>
              </a:ext>
            </a:extLst>
          </p:cNvPr>
          <p:cNvSpPr txBox="1"/>
          <p:nvPr/>
        </p:nvSpPr>
        <p:spPr>
          <a:xfrm>
            <a:off x="154400" y="3125646"/>
            <a:ext cx="499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"Curricular units 2nd </a:t>
            </a:r>
            <a:r>
              <a:rPr lang="en-US" dirty="0" err="1">
                <a:solidFill>
                  <a:schemeClr val="bg1"/>
                </a:solidFill>
              </a:rPr>
              <a:t>sem</a:t>
            </a:r>
            <a:r>
              <a:rPr lang="en-US" dirty="0">
                <a:solidFill>
                  <a:schemeClr val="bg1"/>
                </a:solidFill>
              </a:rPr>
              <a:t> (grade)" exhibits an outlier with an average value of approximately 2.583.</a:t>
            </a:r>
          </a:p>
        </p:txBody>
      </p:sp>
      <p:pic>
        <p:nvPicPr>
          <p:cNvPr id="8" name="Picture 7" descr="A graph with different colored lines and dots&#10;&#10;Description automatically generated with medium confidence">
            <a:extLst>
              <a:ext uri="{FF2B5EF4-FFF2-40B4-BE49-F238E27FC236}">
                <a16:creationId xmlns:a16="http://schemas.microsoft.com/office/drawing/2014/main" id="{247C9AB3-DA1A-3F59-6C2F-D40BCFA5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26885" y="331636"/>
            <a:ext cx="3764790" cy="31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3664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2045</Words>
  <Application>Microsoft Macintosh PowerPoint</Application>
  <PresentationFormat>On-screen Show (16:9)</PresentationFormat>
  <Paragraphs>146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Helvetica</vt:lpstr>
      <vt:lpstr>Söhne</vt:lpstr>
      <vt:lpstr>Fira Sans Extra Condensed Medium</vt:lpstr>
      <vt:lpstr>Wingdings</vt:lpstr>
      <vt:lpstr>Advent Pro SemiBold</vt:lpstr>
      <vt:lpstr>Nunito Light</vt:lpstr>
      <vt:lpstr>Share Tech</vt:lpstr>
      <vt:lpstr>Arial</vt:lpstr>
      <vt:lpstr>Fira Sans Condensed Medium</vt:lpstr>
      <vt:lpstr>Maven Pro</vt:lpstr>
      <vt:lpstr>Data Science Consulting by Slidesgo</vt:lpstr>
      <vt:lpstr>Welcome to Predictive Modeling:  Evaluating Graduation Outcomes for College Students  OESON</vt:lpstr>
      <vt:lpstr>Problem Statement</vt:lpstr>
      <vt:lpstr>predictive modeling</vt:lpstr>
      <vt:lpstr>  EDA</vt:lpstr>
      <vt:lpstr>Data cleaning</vt:lpstr>
      <vt:lpstr>Data Frame has 4424 rows and 35 columns</vt:lpstr>
      <vt:lpstr>Overview of Descriptive Statistics</vt:lpstr>
      <vt:lpstr>Overview of Dataset Columns</vt:lpstr>
      <vt:lpstr>Outlier Detection</vt:lpstr>
      <vt:lpstr>Enhancing Data Quality: Outlier Removal and Data Refinement</vt:lpstr>
      <vt:lpstr>Pre-processing </vt:lpstr>
      <vt:lpstr>Visualizing Student Outcome Categories</vt:lpstr>
      <vt:lpstr>Data Encoding</vt:lpstr>
      <vt:lpstr>Analyzing Student Data - Class Distribution</vt:lpstr>
      <vt:lpstr>Student Category Analysis</vt:lpstr>
      <vt:lpstr>Separate X Data and Y Data</vt:lpstr>
      <vt:lpstr>predictive modeling</vt:lpstr>
      <vt:lpstr>Model Evaluation and Performance Metrics</vt:lpstr>
      <vt:lpstr>Model Evaluation Using ROC Curves and AUC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Predictive Modeling:  Evaluating Graduation Outcomes for College Students  OESON</dc:title>
  <cp:lastModifiedBy>Adan Abdullahi</cp:lastModifiedBy>
  <cp:revision>1</cp:revision>
  <dcterms:modified xsi:type="dcterms:W3CDTF">2023-10-28T17:46:54Z</dcterms:modified>
</cp:coreProperties>
</file>